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4630400" cy="82296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109728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8229600"/>
          </a:xfrm>
          <a:prstGeom prst="rect">
            <a:avLst/>
          </a:prstGeom>
          <a:solidFill>
            <a:srgbClr val="1522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13232" y="41148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C9A84C"/>
                </a:solidFill>
                <a:latin typeface="Aptos"/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384048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300">
                <a:solidFill>
                  <a:srgbClr val="D9DEE4"/>
                </a:solidFill>
                <a:latin typeface="Aptos"/>
              </a:defRPr>
            </a:pPr>
            <a:r>
              <a:t>Mentoria Amplifica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051560"/>
            <a:ext cx="127101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800" b="1">
                <a:solidFill>
                  <a:srgbClr val="FFFFFF"/>
                </a:solidFill>
                <a:latin typeface="Georgia"/>
              </a:defRPr>
            </a:pPr>
            <a:r>
              <a:t>Caio, o caminho que vamos construir juntos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6112" y="2560320"/>
            <a:ext cx="124358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9A84C"/>
                </a:solidFill>
                <a:latin typeface="Aptos"/>
              </a:defRPr>
            </a:pPr>
            <a:r>
              <a:t>Mentoria Amplifica</a:t>
            </a:r>
          </a:p>
        </p:txBody>
      </p:sp>
      <p:sp>
        <p:nvSpPr>
          <p:cNvPr id="8" name="Oval 7"/>
          <p:cNvSpPr/>
          <p:nvPr/>
        </p:nvSpPr>
        <p:spPr>
          <a:xfrm>
            <a:off x="950976" y="3639312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3520440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João Mendes conversando diretamente com você</a:t>
            </a:r>
          </a:p>
        </p:txBody>
      </p:sp>
      <p:sp>
        <p:nvSpPr>
          <p:cNvPr id="10" name="Oval 9"/>
          <p:cNvSpPr/>
          <p:nvPr/>
        </p:nvSpPr>
        <p:spPr>
          <a:xfrm>
            <a:off x="950976" y="4261104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4142232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Método, discurso, posicionamento, autoridade e crescimento com sentido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7635240"/>
            <a:ext cx="1261872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A0AAB8"/>
                </a:solidFill>
                <a:latin typeface="Aptos"/>
              </a:defRPr>
            </a:pPr>
            <a:r>
              <a:t>João Mendes | JAM360AI | Material confidencial para apresentação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109728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8229600"/>
          </a:xfrm>
          <a:prstGeom prst="rect">
            <a:avLst/>
          </a:prstGeom>
          <a:solidFill>
            <a:srgbClr val="1522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13232" y="41148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C9A84C"/>
                </a:solidFill>
                <a:latin typeface="Aptos"/>
              </a:defRPr>
            </a:pPr>
            <a:r>
              <a:t>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384048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300">
                <a:solidFill>
                  <a:srgbClr val="D9DEE4"/>
                </a:solidFill>
                <a:latin typeface="Aptos"/>
              </a:defRPr>
            </a:pPr>
            <a:r>
              <a:t>Mentoria Amplifica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051560"/>
            <a:ext cx="127101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Georgia"/>
              </a:defRPr>
            </a:pPr>
            <a:r>
              <a:t>Tráfego com propósito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6112" y="2560320"/>
            <a:ext cx="124358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9A84C"/>
                </a:solidFill>
                <a:latin typeface="Aptos"/>
              </a:defRPr>
            </a:pPr>
            <a:r>
              <a:t>Antes de investir, precisamos saber para onde a pessoa vai.</a:t>
            </a:r>
          </a:p>
        </p:txBody>
      </p:sp>
      <p:sp>
        <p:nvSpPr>
          <p:cNvPr id="8" name="Oval 7"/>
          <p:cNvSpPr/>
          <p:nvPr/>
        </p:nvSpPr>
        <p:spPr>
          <a:xfrm>
            <a:off x="950976" y="3639312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3520440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Mensagem clara</a:t>
            </a:r>
          </a:p>
        </p:txBody>
      </p:sp>
      <p:sp>
        <p:nvSpPr>
          <p:cNvPr id="10" name="Oval 9"/>
          <p:cNvSpPr/>
          <p:nvPr/>
        </p:nvSpPr>
        <p:spPr>
          <a:xfrm>
            <a:off x="950976" y="4261104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4142232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Público certo</a:t>
            </a:r>
          </a:p>
        </p:txBody>
      </p:sp>
      <p:sp>
        <p:nvSpPr>
          <p:cNvPr id="12" name="Oval 11"/>
          <p:cNvSpPr/>
          <p:nvPr/>
        </p:nvSpPr>
        <p:spPr>
          <a:xfrm>
            <a:off x="950976" y="4882896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764024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Destino definido</a:t>
            </a:r>
          </a:p>
        </p:txBody>
      </p:sp>
      <p:sp>
        <p:nvSpPr>
          <p:cNvPr id="14" name="Oval 13"/>
          <p:cNvSpPr/>
          <p:nvPr/>
        </p:nvSpPr>
        <p:spPr>
          <a:xfrm>
            <a:off x="950976" y="5504688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385816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Aprendizado controlado</a:t>
            </a:r>
          </a:p>
        </p:txBody>
      </p:sp>
      <p:sp>
        <p:nvSpPr>
          <p:cNvPr id="16" name="Oval 15"/>
          <p:cNvSpPr/>
          <p:nvPr/>
        </p:nvSpPr>
        <p:spPr>
          <a:xfrm>
            <a:off x="950976" y="6126479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88720" y="6007607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Sem gasto por vaidade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8680" y="7635240"/>
            <a:ext cx="1261872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A0AAB8"/>
                </a:solidFill>
                <a:latin typeface="Aptos"/>
              </a:defRPr>
            </a:pPr>
            <a:r>
              <a:t>João Mendes | JAM360AI | Material confidencial para apresentação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109728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8229600"/>
          </a:xfrm>
          <a:prstGeom prst="rect">
            <a:avLst/>
          </a:prstGeom>
          <a:solidFill>
            <a:srgbClr val="1522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13232" y="41148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C9A84C"/>
                </a:solidFill>
                <a:latin typeface="Aptos"/>
              </a:defRPr>
            </a:pPr>
            <a:r>
              <a:t>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384048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300">
                <a:solidFill>
                  <a:srgbClr val="D9DEE4"/>
                </a:solidFill>
                <a:latin typeface="Aptos"/>
              </a:defRPr>
            </a:pPr>
            <a:r>
              <a:t>Mentoria Amplifica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051560"/>
            <a:ext cx="127101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Georgia"/>
              </a:defRPr>
            </a:pPr>
            <a:r>
              <a:t>Captação com sentido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6112" y="2560320"/>
            <a:ext cx="124358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9A84C"/>
                </a:solidFill>
                <a:latin typeface="Aptos"/>
              </a:defRPr>
            </a:pPr>
            <a:r>
              <a:t>Quem confia precisa saber o próximo passo.</a:t>
            </a:r>
          </a:p>
        </p:txBody>
      </p:sp>
      <p:sp>
        <p:nvSpPr>
          <p:cNvPr id="8" name="Oval 7"/>
          <p:cNvSpPr/>
          <p:nvPr/>
        </p:nvSpPr>
        <p:spPr>
          <a:xfrm>
            <a:off x="950976" y="3639312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3520440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Consulta</a:t>
            </a:r>
          </a:p>
        </p:txBody>
      </p:sp>
      <p:sp>
        <p:nvSpPr>
          <p:cNvPr id="10" name="Oval 9"/>
          <p:cNvSpPr/>
          <p:nvPr/>
        </p:nvSpPr>
        <p:spPr>
          <a:xfrm>
            <a:off x="950976" y="4261104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4142232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Lista</a:t>
            </a:r>
          </a:p>
        </p:txBody>
      </p:sp>
      <p:sp>
        <p:nvSpPr>
          <p:cNvPr id="12" name="Oval 11"/>
          <p:cNvSpPr/>
          <p:nvPr/>
        </p:nvSpPr>
        <p:spPr>
          <a:xfrm>
            <a:off x="950976" y="4882896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764024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Aula</a:t>
            </a:r>
          </a:p>
        </p:txBody>
      </p:sp>
      <p:sp>
        <p:nvSpPr>
          <p:cNvPr id="14" name="Oval 13"/>
          <p:cNvSpPr/>
          <p:nvPr/>
        </p:nvSpPr>
        <p:spPr>
          <a:xfrm>
            <a:off x="950976" y="5504688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385816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Guia</a:t>
            </a:r>
          </a:p>
        </p:txBody>
      </p:sp>
      <p:sp>
        <p:nvSpPr>
          <p:cNvPr id="16" name="Oval 15"/>
          <p:cNvSpPr/>
          <p:nvPr/>
        </p:nvSpPr>
        <p:spPr>
          <a:xfrm>
            <a:off x="950976" y="6126479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88720" y="6007607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Live</a:t>
            </a:r>
          </a:p>
        </p:txBody>
      </p:sp>
      <p:sp>
        <p:nvSpPr>
          <p:cNvPr id="18" name="Oval 17"/>
          <p:cNvSpPr/>
          <p:nvPr/>
        </p:nvSpPr>
        <p:spPr>
          <a:xfrm>
            <a:off x="950976" y="6748271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188720" y="6629399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Conversa no direct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7635240"/>
            <a:ext cx="1261872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A0AAB8"/>
                </a:solidFill>
                <a:latin typeface="Aptos"/>
              </a:defRPr>
            </a:pPr>
            <a:r>
              <a:t>João Mendes | JAM360AI | Material confidencial para apresentação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109728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8229600"/>
          </a:xfrm>
          <a:prstGeom prst="rect">
            <a:avLst/>
          </a:prstGeom>
          <a:solidFill>
            <a:srgbClr val="1522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13232" y="41148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C9A84C"/>
                </a:solidFill>
                <a:latin typeface="Aptos"/>
              </a:defRPr>
            </a:pPr>
            <a:r>
              <a:t>12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384048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300">
                <a:solidFill>
                  <a:srgbClr val="D9DEE4"/>
                </a:solidFill>
                <a:latin typeface="Aptos"/>
              </a:defRPr>
            </a:pPr>
            <a:r>
              <a:t>Mentoria Amplifica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051560"/>
            <a:ext cx="127101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Georgia"/>
              </a:defRPr>
            </a:pPr>
            <a:r>
              <a:t>Perguntas semanais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6112" y="2560320"/>
            <a:ext cx="124358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9A84C"/>
                </a:solidFill>
                <a:latin typeface="Aptos"/>
              </a:defRPr>
            </a:pPr>
            <a:r>
              <a:t>Toda semana voltamos para a direção.</a:t>
            </a:r>
          </a:p>
        </p:txBody>
      </p:sp>
      <p:sp>
        <p:nvSpPr>
          <p:cNvPr id="8" name="Oval 7"/>
          <p:cNvSpPr/>
          <p:nvPr/>
        </p:nvSpPr>
        <p:spPr>
          <a:xfrm>
            <a:off x="950976" y="3639312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3520440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O que você quer?</a:t>
            </a:r>
          </a:p>
        </p:txBody>
      </p:sp>
      <p:sp>
        <p:nvSpPr>
          <p:cNvPr id="10" name="Oval 9"/>
          <p:cNvSpPr/>
          <p:nvPr/>
        </p:nvSpPr>
        <p:spPr>
          <a:xfrm>
            <a:off x="950976" y="4261104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4142232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O que você espera?</a:t>
            </a:r>
          </a:p>
        </p:txBody>
      </p:sp>
      <p:sp>
        <p:nvSpPr>
          <p:cNvPr id="12" name="Oval 11"/>
          <p:cNvSpPr/>
          <p:nvPr/>
        </p:nvSpPr>
        <p:spPr>
          <a:xfrm>
            <a:off x="950976" y="4882896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764024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O que precisa dizer?</a:t>
            </a:r>
          </a:p>
        </p:txBody>
      </p:sp>
      <p:sp>
        <p:nvSpPr>
          <p:cNvPr id="14" name="Oval 13"/>
          <p:cNvSpPr/>
          <p:nvPr/>
        </p:nvSpPr>
        <p:spPr>
          <a:xfrm>
            <a:off x="950976" y="5504688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385816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O que precisa criar?</a:t>
            </a:r>
          </a:p>
        </p:txBody>
      </p:sp>
      <p:sp>
        <p:nvSpPr>
          <p:cNvPr id="16" name="Oval 15"/>
          <p:cNvSpPr/>
          <p:nvPr/>
        </p:nvSpPr>
        <p:spPr>
          <a:xfrm>
            <a:off x="950976" y="6126479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88720" y="6007607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Onde investir?</a:t>
            </a:r>
          </a:p>
        </p:txBody>
      </p:sp>
      <p:sp>
        <p:nvSpPr>
          <p:cNvPr id="18" name="Oval 17"/>
          <p:cNvSpPr/>
          <p:nvPr/>
        </p:nvSpPr>
        <p:spPr>
          <a:xfrm>
            <a:off x="950976" y="6748271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188720" y="6629399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Como captar?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7635240"/>
            <a:ext cx="1261872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A0AAB8"/>
                </a:solidFill>
                <a:latin typeface="Aptos"/>
              </a:defRPr>
            </a:pPr>
            <a:r>
              <a:t>João Mendes | JAM360AI | Material confidencial para apresentação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109728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8229600"/>
          </a:xfrm>
          <a:prstGeom prst="rect">
            <a:avLst/>
          </a:prstGeom>
          <a:solidFill>
            <a:srgbClr val="1522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13232" y="41148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C9A84C"/>
                </a:solidFill>
                <a:latin typeface="Aptos"/>
              </a:defRPr>
            </a:pPr>
            <a:r>
              <a:t>13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384048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300">
                <a:solidFill>
                  <a:srgbClr val="D9DEE4"/>
                </a:solidFill>
                <a:latin typeface="Aptos"/>
              </a:defRPr>
            </a:pPr>
            <a:r>
              <a:t>Mentoria Amplifica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051560"/>
            <a:ext cx="127101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Georgia"/>
              </a:defRPr>
            </a:pPr>
            <a:r>
              <a:t>Próximos passos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6112" y="2560320"/>
            <a:ext cx="124358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9A84C"/>
                </a:solidFill>
                <a:latin typeface="Aptos"/>
              </a:defRPr>
            </a:pPr>
            <a:r>
              <a:t>O começo é simples.</a:t>
            </a:r>
          </a:p>
        </p:txBody>
      </p:sp>
      <p:sp>
        <p:nvSpPr>
          <p:cNvPr id="8" name="Oval 7"/>
          <p:cNvSpPr/>
          <p:nvPr/>
        </p:nvSpPr>
        <p:spPr>
          <a:xfrm>
            <a:off x="950976" y="3639312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3520440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Definir nome provisório do método</a:t>
            </a:r>
          </a:p>
        </p:txBody>
      </p:sp>
      <p:sp>
        <p:nvSpPr>
          <p:cNvPr id="10" name="Oval 9"/>
          <p:cNvSpPr/>
          <p:nvPr/>
        </p:nvSpPr>
        <p:spPr>
          <a:xfrm>
            <a:off x="950976" y="4261104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4142232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Escolher frase central</a:t>
            </a:r>
          </a:p>
        </p:txBody>
      </p:sp>
      <p:sp>
        <p:nvSpPr>
          <p:cNvPr id="12" name="Oval 11"/>
          <p:cNvSpPr/>
          <p:nvPr/>
        </p:nvSpPr>
        <p:spPr>
          <a:xfrm>
            <a:off x="950976" y="4882896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764024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Separar 3 temas líderes</a:t>
            </a:r>
          </a:p>
        </p:txBody>
      </p:sp>
      <p:sp>
        <p:nvSpPr>
          <p:cNvPr id="14" name="Oval 13"/>
          <p:cNvSpPr/>
          <p:nvPr/>
        </p:nvSpPr>
        <p:spPr>
          <a:xfrm>
            <a:off x="950976" y="5504688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385816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Mapear histórias possíveis</a:t>
            </a:r>
          </a:p>
        </p:txBody>
      </p:sp>
      <p:sp>
        <p:nvSpPr>
          <p:cNvPr id="16" name="Oval 15"/>
          <p:cNvSpPr/>
          <p:nvPr/>
        </p:nvSpPr>
        <p:spPr>
          <a:xfrm>
            <a:off x="950976" y="6126479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88720" y="6007607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Decidir o papel de Emanuela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8680" y="7635240"/>
            <a:ext cx="1261872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A0AAB8"/>
                </a:solidFill>
                <a:latin typeface="Aptos"/>
              </a:defRPr>
            </a:pPr>
            <a:r>
              <a:t>João Mendes | JAM360AI | Material confidencial para apresentação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109728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8229600"/>
          </a:xfrm>
          <a:prstGeom prst="rect">
            <a:avLst/>
          </a:prstGeom>
          <a:solidFill>
            <a:srgbClr val="1522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13232" y="41148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C9A84C"/>
                </a:solidFill>
                <a:latin typeface="Aptos"/>
              </a:defRPr>
            </a:pPr>
            <a:r>
              <a:t>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384048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300">
                <a:solidFill>
                  <a:srgbClr val="D9DEE4"/>
                </a:solidFill>
                <a:latin typeface="Aptos"/>
              </a:defRPr>
            </a:pPr>
            <a:r>
              <a:t>Mentoria Amplifica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051560"/>
            <a:ext cx="127101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Georgia"/>
              </a:defRPr>
            </a:pPr>
            <a:r>
              <a:t>O compromisso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6112" y="2560320"/>
            <a:ext cx="124358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9A84C"/>
                </a:solidFill>
                <a:latin typeface="Aptos"/>
              </a:defRPr>
            </a:pPr>
            <a:r>
              <a:t>Vamos construir juntos, com humildade e direção.</a:t>
            </a:r>
          </a:p>
        </p:txBody>
      </p:sp>
      <p:sp>
        <p:nvSpPr>
          <p:cNvPr id="8" name="Oval 7"/>
          <p:cNvSpPr/>
          <p:nvPr/>
        </p:nvSpPr>
        <p:spPr>
          <a:xfrm>
            <a:off x="950976" y="3639312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3520440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Sem promessa artificial</a:t>
            </a:r>
          </a:p>
        </p:txBody>
      </p:sp>
      <p:sp>
        <p:nvSpPr>
          <p:cNvPr id="10" name="Oval 9"/>
          <p:cNvSpPr/>
          <p:nvPr/>
        </p:nvSpPr>
        <p:spPr>
          <a:xfrm>
            <a:off x="950976" y="4261104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4142232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Sem meta vazia</a:t>
            </a:r>
          </a:p>
        </p:txBody>
      </p:sp>
      <p:sp>
        <p:nvSpPr>
          <p:cNvPr id="12" name="Oval 11"/>
          <p:cNvSpPr/>
          <p:nvPr/>
        </p:nvSpPr>
        <p:spPr>
          <a:xfrm>
            <a:off x="950976" y="4882896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764024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Sem cobrança sem sentido</a:t>
            </a:r>
          </a:p>
        </p:txBody>
      </p:sp>
      <p:sp>
        <p:nvSpPr>
          <p:cNvPr id="14" name="Oval 13"/>
          <p:cNvSpPr/>
          <p:nvPr/>
        </p:nvSpPr>
        <p:spPr>
          <a:xfrm>
            <a:off x="950976" y="5504688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385816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Com clareza, propósito e execução possível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7635240"/>
            <a:ext cx="1261872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A0AAB8"/>
                </a:solidFill>
                <a:latin typeface="Aptos"/>
              </a:defRPr>
            </a:pPr>
            <a:r>
              <a:t>João Mendes | JAM360AI | Material confidencial para apresentação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109728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8229600"/>
          </a:xfrm>
          <a:prstGeom prst="rect">
            <a:avLst/>
          </a:prstGeom>
          <a:solidFill>
            <a:srgbClr val="1522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13232" y="41148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C9A84C"/>
                </a:solidFill>
                <a:latin typeface="Aptos"/>
              </a:defRPr>
            </a:pPr>
            <a: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384048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300">
                <a:solidFill>
                  <a:srgbClr val="D9DEE4"/>
                </a:solidFill>
                <a:latin typeface="Aptos"/>
              </a:defRPr>
            </a:pPr>
            <a:r>
              <a:t>Mentoria Amplifica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051560"/>
            <a:ext cx="127101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Georgia"/>
              </a:defRPr>
            </a:pPr>
            <a:r>
              <a:t>Por que este material existe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6112" y="2560320"/>
            <a:ext cx="124358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9A84C"/>
                </a:solidFill>
                <a:latin typeface="Aptos"/>
              </a:defRPr>
            </a:pPr>
            <a:r>
              <a:t>A ideia não é te transformar em personagem.</a:t>
            </a:r>
          </a:p>
        </p:txBody>
      </p:sp>
      <p:sp>
        <p:nvSpPr>
          <p:cNvPr id="8" name="Oval 7"/>
          <p:cNvSpPr/>
          <p:nvPr/>
        </p:nvSpPr>
        <p:spPr>
          <a:xfrm>
            <a:off x="950976" y="3639312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3520440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Vamos olhar para o que você já viveu</a:t>
            </a:r>
          </a:p>
        </p:txBody>
      </p:sp>
      <p:sp>
        <p:nvSpPr>
          <p:cNvPr id="10" name="Oval 9"/>
          <p:cNvSpPr/>
          <p:nvPr/>
        </p:nvSpPr>
        <p:spPr>
          <a:xfrm>
            <a:off x="950976" y="4261104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4142232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Organizar o que você já sabe</a:t>
            </a:r>
          </a:p>
        </p:txBody>
      </p:sp>
      <p:sp>
        <p:nvSpPr>
          <p:cNvPr id="12" name="Oval 11"/>
          <p:cNvSpPr/>
          <p:nvPr/>
        </p:nvSpPr>
        <p:spPr>
          <a:xfrm>
            <a:off x="950976" y="4882896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764024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Transformar sua história em uma mensagem simples, forte e verdadeira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7635240"/>
            <a:ext cx="1261872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A0AAB8"/>
                </a:solidFill>
                <a:latin typeface="Aptos"/>
              </a:defRPr>
            </a:pPr>
            <a:r>
              <a:t>João Mendes | JAM360AI | Material confidencial para apresentação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109728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8229600"/>
          </a:xfrm>
          <a:prstGeom prst="rect">
            <a:avLst/>
          </a:prstGeom>
          <a:solidFill>
            <a:srgbClr val="1522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13232" y="41148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C9A84C"/>
                </a:solidFill>
                <a:latin typeface="Aptos"/>
              </a:defRPr>
            </a:pPr>
            <a: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384048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300">
                <a:solidFill>
                  <a:srgbClr val="D9DEE4"/>
                </a:solidFill>
                <a:latin typeface="Aptos"/>
              </a:defRPr>
            </a:pPr>
            <a:r>
              <a:t>Mentoria Amplifica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051560"/>
            <a:ext cx="127101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Georgia"/>
              </a:defRPr>
            </a:pPr>
            <a:r>
              <a:t>O que você quer construir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6112" y="2560320"/>
            <a:ext cx="124358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9A84C"/>
                </a:solidFill>
                <a:latin typeface="Aptos"/>
              </a:defRPr>
            </a:pPr>
            <a:r>
              <a:t>Uma presença que não dependa só da agenda do consultório.</a:t>
            </a:r>
          </a:p>
        </p:txBody>
      </p:sp>
      <p:sp>
        <p:nvSpPr>
          <p:cNvPr id="8" name="Oval 7"/>
          <p:cNvSpPr/>
          <p:nvPr/>
        </p:nvSpPr>
        <p:spPr>
          <a:xfrm>
            <a:off x="950976" y="3639312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3520440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Ser reconhecido em longevidade feminina e menopausa</a:t>
            </a:r>
          </a:p>
        </p:txBody>
      </p:sp>
      <p:sp>
        <p:nvSpPr>
          <p:cNvPr id="10" name="Oval 9"/>
          <p:cNvSpPr/>
          <p:nvPr/>
        </p:nvSpPr>
        <p:spPr>
          <a:xfrm>
            <a:off x="950976" y="4261104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4142232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Abrir caminho para palestras, produtos e comunidade</a:t>
            </a:r>
          </a:p>
        </p:txBody>
      </p:sp>
      <p:sp>
        <p:nvSpPr>
          <p:cNvPr id="12" name="Oval 11"/>
          <p:cNvSpPr/>
          <p:nvPr/>
        </p:nvSpPr>
        <p:spPr>
          <a:xfrm>
            <a:off x="950976" y="4882896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764024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Crescer com direção, não com promessa vazia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7635240"/>
            <a:ext cx="1261872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A0AAB8"/>
                </a:solidFill>
                <a:latin typeface="Aptos"/>
              </a:defRPr>
            </a:pPr>
            <a:r>
              <a:t>João Mendes | JAM360AI | Material confidencial para apresentação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109728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8229600"/>
          </a:xfrm>
          <a:prstGeom prst="rect">
            <a:avLst/>
          </a:prstGeom>
          <a:solidFill>
            <a:srgbClr val="1522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13232" y="41148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C9A84C"/>
                </a:solidFill>
                <a:latin typeface="Aptos"/>
              </a:defRPr>
            </a:pPr>
            <a: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384048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300">
                <a:solidFill>
                  <a:srgbClr val="D9DEE4"/>
                </a:solidFill>
                <a:latin typeface="Aptos"/>
              </a:defRPr>
            </a:pPr>
            <a:r>
              <a:t>Mentoria Amplifica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051560"/>
            <a:ext cx="127101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Georgia"/>
              </a:defRPr>
            </a:pPr>
            <a:r>
              <a:t>O que você já tem de forte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6112" y="2560320"/>
            <a:ext cx="124358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9A84C"/>
                </a:solidFill>
                <a:latin typeface="Aptos"/>
              </a:defRPr>
            </a:pPr>
            <a:r>
              <a:t>Você não está começando do zero.</a:t>
            </a:r>
          </a:p>
        </p:txBody>
      </p:sp>
      <p:sp>
        <p:nvSpPr>
          <p:cNvPr id="8" name="Oval 7"/>
          <p:cNvSpPr/>
          <p:nvPr/>
        </p:nvSpPr>
        <p:spPr>
          <a:xfrm>
            <a:off x="950976" y="3639312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3520440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Livro sobre menopausa com Emanuela</a:t>
            </a:r>
          </a:p>
        </p:txBody>
      </p:sp>
      <p:sp>
        <p:nvSpPr>
          <p:cNvPr id="10" name="Oval 9"/>
          <p:cNvSpPr/>
          <p:nvPr/>
        </p:nvSpPr>
        <p:spPr>
          <a:xfrm>
            <a:off x="950976" y="4261104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4142232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Experiência clínica e autoridade real</a:t>
            </a:r>
          </a:p>
        </p:txBody>
      </p:sp>
      <p:sp>
        <p:nvSpPr>
          <p:cNvPr id="12" name="Oval 11"/>
          <p:cNvSpPr/>
          <p:nvPr/>
        </p:nvSpPr>
        <p:spPr>
          <a:xfrm>
            <a:off x="950976" y="4882896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764024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História pessoal com sua mãe</a:t>
            </a:r>
          </a:p>
        </p:txBody>
      </p:sp>
      <p:sp>
        <p:nvSpPr>
          <p:cNvPr id="14" name="Oval 13"/>
          <p:cNvSpPr/>
          <p:nvPr/>
        </p:nvSpPr>
        <p:spPr>
          <a:xfrm>
            <a:off x="950976" y="5504688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385816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Palestra internacional e presença pública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7635240"/>
            <a:ext cx="1261872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A0AAB8"/>
                </a:solidFill>
                <a:latin typeface="Aptos"/>
              </a:defRPr>
            </a:pPr>
            <a:r>
              <a:t>João Mendes | JAM360AI | Material confidencial para apresentação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109728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8229600"/>
          </a:xfrm>
          <a:prstGeom prst="rect">
            <a:avLst/>
          </a:prstGeom>
          <a:solidFill>
            <a:srgbClr val="1522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13232" y="41148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C9A84C"/>
                </a:solidFill>
                <a:latin typeface="Aptos"/>
              </a:defRPr>
            </a:pPr>
            <a: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384048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300">
                <a:solidFill>
                  <a:srgbClr val="D9DEE4"/>
                </a:solidFill>
                <a:latin typeface="Aptos"/>
              </a:defRPr>
            </a:pPr>
            <a:r>
              <a:t>Mentoria Amplifica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051560"/>
            <a:ext cx="127101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Georgia"/>
              </a:defRPr>
            </a:pPr>
            <a:r>
              <a:t>O que vamos organizar juntos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6112" y="2560320"/>
            <a:ext cx="124358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9A84C"/>
                </a:solidFill>
                <a:latin typeface="Aptos"/>
              </a:defRPr>
            </a:pPr>
            <a:r>
              <a:t>O que está solto precisa virar arquitetura.</a:t>
            </a:r>
          </a:p>
        </p:txBody>
      </p:sp>
      <p:sp>
        <p:nvSpPr>
          <p:cNvPr id="8" name="Oval 7"/>
          <p:cNvSpPr/>
          <p:nvPr/>
        </p:nvSpPr>
        <p:spPr>
          <a:xfrm>
            <a:off x="950976" y="3639312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3520440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Nome do método</a:t>
            </a:r>
          </a:p>
        </p:txBody>
      </p:sp>
      <p:sp>
        <p:nvSpPr>
          <p:cNvPr id="10" name="Oval 9"/>
          <p:cNvSpPr/>
          <p:nvPr/>
        </p:nvSpPr>
        <p:spPr>
          <a:xfrm>
            <a:off x="950976" y="4261104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4142232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Discurso central</a:t>
            </a:r>
          </a:p>
        </p:txBody>
      </p:sp>
      <p:sp>
        <p:nvSpPr>
          <p:cNvPr id="12" name="Oval 11"/>
          <p:cNvSpPr/>
          <p:nvPr/>
        </p:nvSpPr>
        <p:spPr>
          <a:xfrm>
            <a:off x="950976" y="4882896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764024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Posicionamento</a:t>
            </a:r>
          </a:p>
        </p:txBody>
      </p:sp>
      <p:sp>
        <p:nvSpPr>
          <p:cNvPr id="14" name="Oval 13"/>
          <p:cNvSpPr/>
          <p:nvPr/>
        </p:nvSpPr>
        <p:spPr>
          <a:xfrm>
            <a:off x="950976" y="5504688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385816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Conteúdo semanal</a:t>
            </a:r>
          </a:p>
        </p:txBody>
      </p:sp>
      <p:sp>
        <p:nvSpPr>
          <p:cNvPr id="16" name="Oval 15"/>
          <p:cNvSpPr/>
          <p:nvPr/>
        </p:nvSpPr>
        <p:spPr>
          <a:xfrm>
            <a:off x="950976" y="6126479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88720" y="6007607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Collabs certas</a:t>
            </a:r>
          </a:p>
        </p:txBody>
      </p:sp>
      <p:sp>
        <p:nvSpPr>
          <p:cNvPr id="18" name="Oval 17"/>
          <p:cNvSpPr/>
          <p:nvPr/>
        </p:nvSpPr>
        <p:spPr>
          <a:xfrm>
            <a:off x="950976" y="6748271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188720" y="6629399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Captação com sentido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7635240"/>
            <a:ext cx="1261872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A0AAB8"/>
                </a:solidFill>
                <a:latin typeface="Aptos"/>
              </a:defRPr>
            </a:pPr>
            <a:r>
              <a:t>João Mendes | JAM360AI | Material confidencial para apresentação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109728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8229600"/>
          </a:xfrm>
          <a:prstGeom prst="rect">
            <a:avLst/>
          </a:prstGeom>
          <a:solidFill>
            <a:srgbClr val="1522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13232" y="41148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C9A84C"/>
                </a:solidFill>
                <a:latin typeface="Aptos"/>
              </a:defRPr>
            </a:pPr>
            <a: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384048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300">
                <a:solidFill>
                  <a:srgbClr val="D9DEE4"/>
                </a:solidFill>
                <a:latin typeface="Aptos"/>
              </a:defRPr>
            </a:pPr>
            <a:r>
              <a:t>Mentoria Amplifica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051560"/>
            <a:ext cx="127101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Georgia"/>
              </a:defRPr>
            </a:pPr>
            <a:r>
              <a:t>O método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6112" y="2560320"/>
            <a:ext cx="124358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9A84C"/>
                </a:solidFill>
                <a:latin typeface="Aptos"/>
              </a:defRPr>
            </a:pPr>
            <a:r>
              <a:t>Vamos dar nome ao que você já faz.</a:t>
            </a:r>
          </a:p>
        </p:txBody>
      </p:sp>
      <p:sp>
        <p:nvSpPr>
          <p:cNvPr id="8" name="Oval 7"/>
          <p:cNvSpPr/>
          <p:nvPr/>
        </p:nvSpPr>
        <p:spPr>
          <a:xfrm>
            <a:off x="950976" y="3639312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3520440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Pilares claros</a:t>
            </a:r>
          </a:p>
        </p:txBody>
      </p:sp>
      <p:sp>
        <p:nvSpPr>
          <p:cNvPr id="10" name="Oval 9"/>
          <p:cNvSpPr/>
          <p:nvPr/>
        </p:nvSpPr>
        <p:spPr>
          <a:xfrm>
            <a:off x="950976" y="4261104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4142232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Explicação simples para paciente</a:t>
            </a:r>
          </a:p>
        </p:txBody>
      </p:sp>
      <p:sp>
        <p:nvSpPr>
          <p:cNvPr id="12" name="Oval 11"/>
          <p:cNvSpPr/>
          <p:nvPr/>
        </p:nvSpPr>
        <p:spPr>
          <a:xfrm>
            <a:off x="950976" y="4882896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764024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Versão para internet</a:t>
            </a:r>
          </a:p>
        </p:txBody>
      </p:sp>
      <p:sp>
        <p:nvSpPr>
          <p:cNvPr id="14" name="Oval 13"/>
          <p:cNvSpPr/>
          <p:nvPr/>
        </p:nvSpPr>
        <p:spPr>
          <a:xfrm>
            <a:off x="950976" y="5504688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385816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Versão para palco</a:t>
            </a:r>
          </a:p>
        </p:txBody>
      </p:sp>
      <p:sp>
        <p:nvSpPr>
          <p:cNvPr id="16" name="Oval 15"/>
          <p:cNvSpPr/>
          <p:nvPr/>
        </p:nvSpPr>
        <p:spPr>
          <a:xfrm>
            <a:off x="950976" y="6126479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88720" y="6007607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Identidade própria sem artificialidade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8680" y="7635240"/>
            <a:ext cx="1261872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A0AAB8"/>
                </a:solidFill>
                <a:latin typeface="Aptos"/>
              </a:defRPr>
            </a:pPr>
            <a:r>
              <a:t>João Mendes | JAM360AI | Material confidencial para apresentação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109728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8229600"/>
          </a:xfrm>
          <a:prstGeom prst="rect">
            <a:avLst/>
          </a:prstGeom>
          <a:solidFill>
            <a:srgbClr val="1522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13232" y="41148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C9A84C"/>
                </a:solidFill>
                <a:latin typeface="Aptos"/>
              </a:defRPr>
            </a:pPr>
            <a: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384048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300">
                <a:solidFill>
                  <a:srgbClr val="D9DEE4"/>
                </a:solidFill>
                <a:latin typeface="Aptos"/>
              </a:defRPr>
            </a:pPr>
            <a:r>
              <a:t>Mentoria Amplifica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051560"/>
            <a:ext cx="127101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Georgia"/>
              </a:defRPr>
            </a:pPr>
            <a:r>
              <a:t>O discurso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6112" y="2560320"/>
            <a:ext cx="124358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9A84C"/>
                </a:solidFill>
                <a:latin typeface="Aptos"/>
              </a:defRPr>
            </a:pPr>
            <a:r>
              <a:t>Você precisa ser compreendido antes de ser lembrado.</a:t>
            </a:r>
          </a:p>
        </p:txBody>
      </p:sp>
      <p:sp>
        <p:nvSpPr>
          <p:cNvPr id="8" name="Oval 7"/>
          <p:cNvSpPr/>
          <p:nvPr/>
        </p:nvSpPr>
        <p:spPr>
          <a:xfrm>
            <a:off x="950976" y="3639312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3520440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Bio</a:t>
            </a:r>
          </a:p>
        </p:txBody>
      </p:sp>
      <p:sp>
        <p:nvSpPr>
          <p:cNvPr id="10" name="Oval 9"/>
          <p:cNvSpPr/>
          <p:nvPr/>
        </p:nvSpPr>
        <p:spPr>
          <a:xfrm>
            <a:off x="950976" y="4261104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4142232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Manifesto</a:t>
            </a:r>
          </a:p>
        </p:txBody>
      </p:sp>
      <p:sp>
        <p:nvSpPr>
          <p:cNvPr id="12" name="Oval 11"/>
          <p:cNvSpPr/>
          <p:nvPr/>
        </p:nvSpPr>
        <p:spPr>
          <a:xfrm>
            <a:off x="950976" y="4882896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764024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Frases centrais</a:t>
            </a:r>
          </a:p>
        </p:txBody>
      </p:sp>
      <p:sp>
        <p:nvSpPr>
          <p:cNvPr id="14" name="Oval 13"/>
          <p:cNvSpPr/>
          <p:nvPr/>
        </p:nvSpPr>
        <p:spPr>
          <a:xfrm>
            <a:off x="950976" y="5504688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385816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Respostas para objeções</a:t>
            </a:r>
          </a:p>
        </p:txBody>
      </p:sp>
      <p:sp>
        <p:nvSpPr>
          <p:cNvPr id="16" name="Oval 15"/>
          <p:cNvSpPr/>
          <p:nvPr/>
        </p:nvSpPr>
        <p:spPr>
          <a:xfrm>
            <a:off x="950976" y="6126479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88720" y="6007607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Tom médico, humano, firme e ético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8680" y="7635240"/>
            <a:ext cx="1261872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A0AAB8"/>
                </a:solidFill>
                <a:latin typeface="Aptos"/>
              </a:defRPr>
            </a:pPr>
            <a:r>
              <a:t>João Mendes | JAM360AI | Material confidencial para apresentação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109728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8229600"/>
          </a:xfrm>
          <a:prstGeom prst="rect">
            <a:avLst/>
          </a:prstGeom>
          <a:solidFill>
            <a:srgbClr val="1522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13232" y="41148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C9A84C"/>
                </a:solidFill>
                <a:latin typeface="Aptos"/>
              </a:defRPr>
            </a:pPr>
            <a:r>
              <a:t>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384048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300">
                <a:solidFill>
                  <a:srgbClr val="D9DEE4"/>
                </a:solidFill>
                <a:latin typeface="Aptos"/>
              </a:defRPr>
            </a:pPr>
            <a:r>
              <a:t>Mentoria Amplifica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051560"/>
            <a:ext cx="127101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Georgia"/>
              </a:defRPr>
            </a:pPr>
            <a:r>
              <a:t>O conteúdo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6112" y="2560320"/>
            <a:ext cx="124358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9A84C"/>
                </a:solidFill>
                <a:latin typeface="Aptos"/>
              </a:defRPr>
            </a:pPr>
            <a:r>
              <a:t>Não é postar para preencher calendário.</a:t>
            </a:r>
          </a:p>
        </p:txBody>
      </p:sp>
      <p:sp>
        <p:nvSpPr>
          <p:cNvPr id="8" name="Oval 7"/>
          <p:cNvSpPr/>
          <p:nvPr/>
        </p:nvSpPr>
        <p:spPr>
          <a:xfrm>
            <a:off x="950976" y="3639312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3520440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Educar com simplicidade</a:t>
            </a:r>
          </a:p>
        </p:txBody>
      </p:sp>
      <p:sp>
        <p:nvSpPr>
          <p:cNvPr id="10" name="Oval 9"/>
          <p:cNvSpPr/>
          <p:nvPr/>
        </p:nvSpPr>
        <p:spPr>
          <a:xfrm>
            <a:off x="950976" y="4261104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4142232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Mostrar autoridade sem vaidade</a:t>
            </a:r>
          </a:p>
        </p:txBody>
      </p:sp>
      <p:sp>
        <p:nvSpPr>
          <p:cNvPr id="12" name="Oval 11"/>
          <p:cNvSpPr/>
          <p:nvPr/>
        </p:nvSpPr>
        <p:spPr>
          <a:xfrm>
            <a:off x="950976" y="4882896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764024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Responder perguntas reais</a:t>
            </a:r>
          </a:p>
        </p:txBody>
      </p:sp>
      <p:sp>
        <p:nvSpPr>
          <p:cNvPr id="14" name="Oval 13"/>
          <p:cNvSpPr/>
          <p:nvPr/>
        </p:nvSpPr>
        <p:spPr>
          <a:xfrm>
            <a:off x="950976" y="5504688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385816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Contar histórias com cuidado</a:t>
            </a:r>
          </a:p>
        </p:txBody>
      </p:sp>
      <p:sp>
        <p:nvSpPr>
          <p:cNvPr id="16" name="Oval 15"/>
          <p:cNvSpPr/>
          <p:nvPr/>
        </p:nvSpPr>
        <p:spPr>
          <a:xfrm>
            <a:off x="950976" y="6126479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88720" y="6007607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Sustentar opinião com ética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8680" y="7635240"/>
            <a:ext cx="1261872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A0AAB8"/>
                </a:solidFill>
                <a:latin typeface="Aptos"/>
              </a:defRPr>
            </a:pPr>
            <a:r>
              <a:t>João Mendes | JAM360AI | Material confidencial para apresentação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4630400" cy="109728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8229600"/>
          </a:xfrm>
          <a:prstGeom prst="rect">
            <a:avLst/>
          </a:prstGeom>
          <a:solidFill>
            <a:srgbClr val="1522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13232" y="411480"/>
            <a:ext cx="10058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C9A84C"/>
                </a:solidFill>
                <a:latin typeface="Aptos"/>
              </a:defRPr>
            </a:pPr>
            <a:r>
              <a:t>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384048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300">
                <a:solidFill>
                  <a:srgbClr val="D9DEE4"/>
                </a:solidFill>
                <a:latin typeface="Aptos"/>
              </a:defRPr>
            </a:pPr>
            <a:r>
              <a:t>Mentoria Amplifica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051560"/>
            <a:ext cx="127101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Georgia"/>
              </a:defRPr>
            </a:pPr>
            <a:r>
              <a:t>As collabs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6112" y="2560320"/>
            <a:ext cx="124358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9A84C"/>
                </a:solidFill>
                <a:latin typeface="Aptos"/>
              </a:defRPr>
            </a:pPr>
            <a:r>
              <a:t>Nem toda parceria merece sua presença.</a:t>
            </a:r>
          </a:p>
        </p:txBody>
      </p:sp>
      <p:sp>
        <p:nvSpPr>
          <p:cNvPr id="8" name="Oval 7"/>
          <p:cNvSpPr/>
          <p:nvPr/>
        </p:nvSpPr>
        <p:spPr>
          <a:xfrm>
            <a:off x="950976" y="3639312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3520440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Aderência ao público certo</a:t>
            </a:r>
          </a:p>
        </p:txBody>
      </p:sp>
      <p:sp>
        <p:nvSpPr>
          <p:cNvPr id="10" name="Oval 9"/>
          <p:cNvSpPr/>
          <p:nvPr/>
        </p:nvSpPr>
        <p:spPr>
          <a:xfrm>
            <a:off x="950976" y="4261104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4142232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Autoridade compartilhada</a:t>
            </a:r>
          </a:p>
        </p:txBody>
      </p:sp>
      <p:sp>
        <p:nvSpPr>
          <p:cNvPr id="12" name="Oval 11"/>
          <p:cNvSpPr/>
          <p:nvPr/>
        </p:nvSpPr>
        <p:spPr>
          <a:xfrm>
            <a:off x="950976" y="4882896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764024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Conteúdo reaproveitável</a:t>
            </a:r>
          </a:p>
        </p:txBody>
      </p:sp>
      <p:sp>
        <p:nvSpPr>
          <p:cNvPr id="14" name="Oval 13"/>
          <p:cNvSpPr/>
          <p:nvPr/>
        </p:nvSpPr>
        <p:spPr>
          <a:xfrm>
            <a:off x="950976" y="5504688"/>
            <a:ext cx="100584" cy="100584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385816"/>
            <a:ext cx="120700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8F6F2"/>
                </a:solidFill>
                <a:latin typeface="Aptos"/>
              </a:defRPr>
            </a:pPr>
            <a:r>
              <a:t>Palcos e conversas que reforçam sua marca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7635240"/>
            <a:ext cx="1261872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A0AAB8"/>
                </a:solidFill>
                <a:latin typeface="Aptos"/>
              </a:defRPr>
            </a:pPr>
            <a:r>
              <a:t>João Mendes | JAM360AI | Material confidencial para apresentação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